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4" r:id="rId3"/>
    <p:sldId id="328" r:id="rId4"/>
    <p:sldId id="312" r:id="rId5"/>
    <p:sldId id="317" r:id="rId6"/>
    <p:sldId id="330" r:id="rId7"/>
    <p:sldId id="318" r:id="rId8"/>
    <p:sldId id="331" r:id="rId9"/>
    <p:sldId id="333" r:id="rId10"/>
    <p:sldId id="332" r:id="rId11"/>
  </p:sldIdLst>
  <p:sldSz cx="9144000" cy="6858000" type="screen4x3"/>
  <p:notesSz cx="7010400" cy="92964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7" autoAdjust="0"/>
    <p:restoredTop sz="91543" autoAdjust="0"/>
  </p:normalViewPr>
  <p:slideViewPr>
    <p:cSldViewPr>
      <p:cViewPr varScale="1">
        <p:scale>
          <a:sx n="107" d="100"/>
          <a:sy n="107" d="100"/>
        </p:scale>
        <p:origin x="-17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9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8D896-244D-4E53-A717-5FC5C2925DD0}" type="datetimeFigureOut">
              <a:rPr lang="es-AR" smtClean="0"/>
              <a:t>05/02/2018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A881E-EDE0-433B-A9AA-D679E3AE998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09310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81036-0073-478A-ABD2-2A5D24A49CD4}" type="datetimeFigureOut">
              <a:rPr lang="es-AR" smtClean="0"/>
              <a:t>05/02/2018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07EE3-142C-4E9D-8479-9A3C6A4A7D0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15351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093178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10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0819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09317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82473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1799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1799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1799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0819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1799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07EE3-142C-4E9D-8479-9A3C6A4A7D00}" type="slidenum">
              <a:rPr lang="es-AR" smtClean="0"/>
              <a:t>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0819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614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686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05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26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97352"/>
            <a:ext cx="9144000" cy="26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 userDrawn="1"/>
        </p:nvSpPr>
        <p:spPr>
          <a:xfrm>
            <a:off x="35496" y="6597352"/>
            <a:ext cx="49007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100" b="1" dirty="0" smtClean="0">
                <a:solidFill>
                  <a:schemeClr val="bg1"/>
                </a:solidFill>
              </a:rPr>
              <a:t>Dirección</a:t>
            </a:r>
            <a:r>
              <a:rPr lang="es-AR" sz="1100" b="1" baseline="0" dirty="0" smtClean="0">
                <a:solidFill>
                  <a:schemeClr val="bg1"/>
                </a:solidFill>
              </a:rPr>
              <a:t> de Análisis e Información Financiera – Contaduría General de la Nación</a:t>
            </a:r>
            <a:endParaRPr lang="es-A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66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251520" y="1196752"/>
            <a:ext cx="6120680" cy="128876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s-AR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sobre el Sistema de Información Financiera para Empresas Públicas, Fondos Fiduciarios y otros Entes excluidos del Presupuesto Nacional (SIFEP</a:t>
            </a:r>
            <a:r>
              <a:rPr lang="es-AR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s-AR" sz="4000" b="1" cap="small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422" y="476672"/>
            <a:ext cx="1807066" cy="1666089"/>
          </a:xfrm>
          <a:prstGeom prst="rect">
            <a:avLst/>
          </a:prstGeom>
        </p:spPr>
      </p:pic>
      <p:sp>
        <p:nvSpPr>
          <p:cNvPr id="5" name="2 Subtítulo"/>
          <p:cNvSpPr txBox="1">
            <a:spLocks/>
          </p:cNvSpPr>
          <p:nvPr/>
        </p:nvSpPr>
        <p:spPr>
          <a:xfrm>
            <a:off x="2451197" y="5949280"/>
            <a:ext cx="4065019" cy="5760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AR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06-02-2018</a:t>
            </a:r>
          </a:p>
          <a:p>
            <a:endParaRPr lang="es-AR" sz="2000" dirty="0"/>
          </a:p>
        </p:txBody>
      </p:sp>
    </p:spTree>
    <p:extLst>
      <p:ext uri="{BB962C8B-B14F-4D97-AF65-F5344CB8AC3E}">
        <p14:creationId xmlns:p14="http://schemas.microsoft.com/office/powerpoint/2010/main" val="86494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683568" y="126876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AR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AR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AR" b="1" dirty="0" smtClean="0">
                <a:solidFill>
                  <a:schemeClr val="tx2">
                    <a:lumMod val="75000"/>
                  </a:schemeClr>
                </a:solidFill>
              </a:rPr>
              <a:t>¡Muchas gracias!</a:t>
            </a:r>
            <a:br>
              <a:rPr lang="es-AR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AR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AR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s-AR" sz="3600" b="1" dirty="0" smtClean="0">
                <a:solidFill>
                  <a:schemeClr val="tx2">
                    <a:lumMod val="75000"/>
                  </a:schemeClr>
                </a:solidFill>
              </a:rPr>
              <a:t>Pueden contactarnos en </a:t>
            </a:r>
            <a:r>
              <a:rPr lang="es-AR" sz="3200" b="1" dirty="0" smtClean="0">
                <a:solidFill>
                  <a:schemeClr val="tx2">
                    <a:lumMod val="75000"/>
                  </a:schemeClr>
                </a:solidFill>
              </a:rPr>
              <a:t>cierredaif@mecon.gov.ar</a:t>
            </a:r>
            <a:endParaRPr lang="es-A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251520" y="1196753"/>
            <a:ext cx="8496944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s-AR" sz="4000" b="1" dirty="0" smtClean="0">
                <a:solidFill>
                  <a:schemeClr val="accent1">
                    <a:lumMod val="75000"/>
                  </a:schemeClr>
                </a:solidFill>
              </a:rPr>
              <a:t>Marco Normativo</a:t>
            </a:r>
            <a:endParaRPr lang="es-AR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56312" y="2132856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Resolución de Cierre Ejercicio 2017 Res Nº 265/17 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Manual </a:t>
            </a:r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>de Cierre de ejercicio </a:t>
            </a: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Disp. 71/10 CGN y sus modificatorias  </a:t>
            </a:r>
            <a:r>
              <a:rPr lang="es-AR" dirty="0" smtClean="0">
                <a:solidFill>
                  <a:schemeClr val="accent1">
                    <a:lumMod val="75000"/>
                  </a:schemeClr>
                </a:solidFill>
              </a:rPr>
              <a:t>(www.economia.gob.ar/hacienda/cgn/manualcierre/default1.htm)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Pautas para la presentación del cierre de ejercicio 2017 Disp. 11/17 CGN </a:t>
            </a:r>
            <a:r>
              <a:rPr lang="es-AR" dirty="0" smtClean="0">
                <a:solidFill>
                  <a:schemeClr val="accent1">
                    <a:lumMod val="75000"/>
                  </a:schemeClr>
                </a:solidFill>
              </a:rPr>
              <a:t>(www.economia.gob.ar/hacienda/cgn/normas/disposiciones/indice2017.htm</a:t>
            </a:r>
            <a:r>
              <a:rPr lang="es-AR" dirty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sz="2400" dirty="0"/>
          </a:p>
          <a:p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s-AR" sz="2400" b="1" dirty="0"/>
          </a:p>
        </p:txBody>
      </p:sp>
    </p:spTree>
    <p:extLst>
      <p:ext uri="{BB962C8B-B14F-4D97-AF65-F5344CB8AC3E}">
        <p14:creationId xmlns:p14="http://schemas.microsoft.com/office/powerpoint/2010/main" val="33733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539552" y="2492896"/>
            <a:ext cx="8229600" cy="92211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s-AR" b="1" dirty="0" smtClean="0">
                <a:solidFill>
                  <a:schemeClr val="accent1">
                    <a:lumMod val="75000"/>
                  </a:schemeClr>
                </a:solidFill>
              </a:rPr>
              <a:t>Presentación de cuadros de cierre e información complementaria</a:t>
            </a:r>
            <a:endParaRPr lang="es-AR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57200" y="490662"/>
            <a:ext cx="8229600" cy="70609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AR" sz="4000" b="1" dirty="0" smtClean="0">
                <a:solidFill>
                  <a:schemeClr val="accent4">
                    <a:lumMod val="75000"/>
                  </a:schemeClr>
                </a:solidFill>
              </a:rPr>
              <a:t>Empresas Públicas</a:t>
            </a:r>
            <a:endParaRPr lang="es-A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23528" y="1052736"/>
            <a:ext cx="8430426" cy="50405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624224"/>
              </p:ext>
            </p:extLst>
          </p:nvPr>
        </p:nvGraphicFramePr>
        <p:xfrm>
          <a:off x="395536" y="1268756"/>
          <a:ext cx="8280920" cy="4315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7587"/>
                <a:gridCol w="4453333"/>
              </a:tblGrid>
              <a:tr h="3505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 err="1">
                          <a:effectLst/>
                        </a:rPr>
                        <a:t>Doc</a:t>
                      </a:r>
                      <a:r>
                        <a:rPr lang="es-AR" sz="1400" dirty="0">
                          <a:effectLst/>
                        </a:rPr>
                        <a:t> a presentar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SIFEP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8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Datos Generales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formulario habilitado a tal fin, de no completarse no se permitirá el envío de los otros formularios.</a:t>
                      </a:r>
                    </a:p>
                  </a:txBody>
                  <a:tcPr marL="68580" marR="68580" marT="0" marB="0" anchor="ctr"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10.2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Formulario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Cuenta AIF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que consta de cuatro solapas y se corresponden con los cuadros 10.2, 10.2.1, 10.2.2 y 10.2.3. El 10.2.1 y el 10.2.2 serán la base de la información resumen que se trasladará al Cuadro 10.2 para los conceptos detallados en dichos cuadros.</a:t>
                      </a:r>
                    </a:p>
                  </a:txBody>
                  <a:tcPr marL="68580" marR="68580" marT="0" marB="0" anchor="ctr"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10.2.1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10.2.2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29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10.2.3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Balance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un Estado Patrimonial Básico en el formulario habilitado a ese fin, denominado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Estados Contables y más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y se incluirá como archivos adjuntos en PDF los documentos correspondientes a  estados contables de la empresa, notas, memorias como así también el Cuadro 6 y toda información adicional que se requiera.</a:t>
                      </a:r>
                    </a:p>
                  </a:txBody>
                  <a:tcPr marL="68580" marR="68580" marT="0" marB="0" anchor="ctr"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Resultados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833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Evolución del Patrimonio Neto (EEPN)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Origen y Aplicación de Fondos (EOAF)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50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6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04988" y="36450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AR" altLang="es-A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10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57200" y="490662"/>
            <a:ext cx="8229600" cy="70609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AR" sz="4000" b="1" dirty="0" smtClean="0">
                <a:solidFill>
                  <a:schemeClr val="accent6">
                    <a:lumMod val="75000"/>
                  </a:schemeClr>
                </a:solidFill>
              </a:rPr>
              <a:t>Fondos Fiduciarios</a:t>
            </a:r>
            <a:endParaRPr lang="es-AR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23528" y="1268760"/>
            <a:ext cx="8430426" cy="47811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endParaRPr lang="es-AR" sz="20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283400"/>
              </p:ext>
            </p:extLst>
          </p:nvPr>
        </p:nvGraphicFramePr>
        <p:xfrm>
          <a:off x="395536" y="1315137"/>
          <a:ext cx="8352928" cy="5149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7136"/>
                <a:gridCol w="4295792"/>
              </a:tblGrid>
              <a:tr h="274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200" dirty="0" err="1">
                          <a:effectLst/>
                        </a:rPr>
                        <a:t>Doc</a:t>
                      </a:r>
                      <a:r>
                        <a:rPr lang="es-AR" sz="1200" dirty="0">
                          <a:effectLst/>
                        </a:rPr>
                        <a:t> a presentar</a:t>
                      </a:r>
                      <a:endParaRPr lang="es-A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200" dirty="0">
                          <a:effectLst/>
                        </a:rPr>
                        <a:t>SIFEP</a:t>
                      </a:r>
                      <a:endParaRPr lang="es-A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</a:tr>
              <a:tr h="402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Datos Generales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formulario habilitado a tal fin, de no completarse no se permitirá el envío de los otros formularios.</a:t>
                      </a:r>
                    </a:p>
                  </a:txBody>
                  <a:tcPr marL="68580" marR="68580" marT="0" marB="0"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10.3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Formulario Cuenta AIF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que consta de cuatro solapas y se corresponden con los cuadros 10.3, 10.3.1, 10.3.2 y 10.3.3. El 10.3.1 y el 10.3.2 serán la base de la información resumen que se trasladará al Cuadro 10.3 para los conceptos detallados en dichos cuadros.</a:t>
                      </a:r>
                    </a:p>
                  </a:txBody>
                  <a:tcPr marL="68580" marR="68580" marT="0" marB="0" anchor="ctr"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10.3.1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10.3.2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2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10.3.3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Balance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rowSpan="10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un Estado Patrimonial Básico en el formulario habilitado a ese fin, denominado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Estados Contables y más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y se incluirán como archivos adjuntos en PDF los documentos correspondientes a  estados contables de la empresa, notas, memorias como así también toda información adicional que se requiera.</a:t>
                      </a:r>
                    </a:p>
                  </a:txBody>
                  <a:tcPr marL="68580" marR="68580" marT="0" marB="0" anchor="ctr"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Estado de Resultados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23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Estado de Evolución del Patrimonio Neto (EEPN)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54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Estado de Origen y Aplicación de Fondos (EOAF)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10.3.4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Denominación y Saldo de los fondos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Fecha y Norma legal de constitución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 err="1">
                          <a:effectLst/>
                        </a:rPr>
                        <a:t>Mov</a:t>
                      </a:r>
                      <a:r>
                        <a:rPr lang="es-AR" sz="1400" dirty="0">
                          <a:effectLst/>
                        </a:rPr>
                        <a:t>. del Ejercicio que se cierra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Identificación de los fideicomisarios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62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Copia certificada del contrato de fideicomiso y doc. complementarios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35" marR="63235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6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57200" y="490662"/>
            <a:ext cx="8229600" cy="70609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AR" sz="4000" b="1" dirty="0" smtClean="0">
                <a:solidFill>
                  <a:srgbClr val="00B050"/>
                </a:solidFill>
              </a:rPr>
              <a:t>Entes Públicos</a:t>
            </a:r>
            <a:endParaRPr lang="es-AR" sz="4000" b="1" dirty="0">
              <a:solidFill>
                <a:srgbClr val="00B05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23528" y="1268760"/>
            <a:ext cx="8430426" cy="47811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972869"/>
              </p:ext>
            </p:extLst>
          </p:nvPr>
        </p:nvGraphicFramePr>
        <p:xfrm>
          <a:off x="395536" y="1556794"/>
          <a:ext cx="8424936" cy="4004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4154"/>
                <a:gridCol w="4530782"/>
              </a:tblGrid>
              <a:tr h="329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 err="1">
                          <a:effectLst/>
                        </a:rPr>
                        <a:t>Doc</a:t>
                      </a:r>
                      <a:r>
                        <a:rPr lang="es-AR" sz="1400" dirty="0">
                          <a:effectLst/>
                        </a:rPr>
                        <a:t> a presentar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SIFEP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Datos Generales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formulario habilitado a tal fin, de no completarse no se permitirá el envío de los otros formularios.</a:t>
                      </a:r>
                    </a:p>
                  </a:txBody>
                  <a:tcPr marL="68580" marR="68580" marT="0" marB="0" anchor="ctr"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10.4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en el Formulario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Cuenta AIF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que consta de cuatro solapas y se corresponden con los cuadros 10.4, 10.4.1, 10.4.2 y 10.4.3. El 10.4.1 y el 10.4.2 serán la base de la información resumen que se trasladará al Cuadro 10.4 para los conceptos detallados en dichos cuadros.</a:t>
                      </a:r>
                    </a:p>
                  </a:txBody>
                  <a:tcPr marL="68580" marR="68580" marT="0" marB="0" anchor="ctr"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10.4.1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10.4.2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16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Cuadro 10.4.3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Balance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 cargará un Estado Patrimonial Básico en el formulario habilitado a ese fin, denominado </a:t>
                      </a:r>
                      <a:r>
                        <a:rPr lang="es-A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Estados Contables y más</a:t>
                      </a:r>
                      <a:r>
                        <a:rPr lang="es-A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y se incluirá como archivos adjuntos en PDF los documentos correspondientes a estados contables de la empresa, las notas, memoria como así también el Cuadro 6 y toda información adicional que se requiera.</a:t>
                      </a:r>
                    </a:p>
                  </a:txBody>
                  <a:tcPr marL="68580" marR="68580" marT="0" marB="0" anchor="ctr"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Resultados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48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Evolución del Patrimonio Neto (EEPN)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290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>
                          <a:effectLst/>
                        </a:rPr>
                        <a:t>Estado de Origen y Aplicación de Fondos (EOAF)</a:t>
                      </a:r>
                      <a:endParaRPr lang="es-A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29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AR" sz="1400" dirty="0">
                          <a:effectLst/>
                        </a:rPr>
                        <a:t>Cuadro 6</a:t>
                      </a:r>
                      <a:endParaRPr lang="es-A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66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79512" y="1052736"/>
            <a:ext cx="8784976" cy="63408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3200" b="1" dirty="0" smtClean="0">
                <a:solidFill>
                  <a:schemeClr val="accent1">
                    <a:lumMod val="75000"/>
                  </a:schemeClr>
                </a:solidFill>
              </a:rPr>
              <a:t>Importante</a:t>
            </a:r>
            <a:endParaRPr lang="es-AR" sz="3200" b="1" dirty="0">
              <a:solidFill>
                <a:srgbClr val="0070C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39552" y="204748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>Recordar presentar entre la documentación/información adjunta a los estados contables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A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Participación porcentual y en pesos del </a:t>
            </a:r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>Estado Nacional en </a:t>
            </a: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su Patrimonio Neto</a:t>
            </a:r>
            <a:endParaRPr lang="es-AR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s-A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>Ultimo estado contable auditado</a:t>
            </a:r>
          </a:p>
        </p:txBody>
      </p:sp>
    </p:spTree>
    <p:extLst>
      <p:ext uri="{BB962C8B-B14F-4D97-AF65-F5344CB8AC3E}">
        <p14:creationId xmlns:p14="http://schemas.microsoft.com/office/powerpoint/2010/main" val="33828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79512" y="490662"/>
            <a:ext cx="8784976" cy="63408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s-AR" sz="3200" b="1" dirty="0" smtClean="0">
                <a:solidFill>
                  <a:srgbClr val="0070C0"/>
                </a:solidFill>
              </a:rPr>
              <a:t>Envío de observaciones - Recepción de Respuestas</a:t>
            </a:r>
            <a:endParaRPr lang="es-AR" sz="3200" b="1" dirty="0">
              <a:solidFill>
                <a:srgbClr val="0070C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23528" y="1268760"/>
            <a:ext cx="8430426" cy="47811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Observaciones: Se enviarán por GDE si tienen GDE o el </a:t>
            </a:r>
            <a:r>
              <a:rPr lang="es-AR" sz="2400" b="1" dirty="0" err="1" smtClean="0">
                <a:solidFill>
                  <a:schemeClr val="accent1">
                    <a:lumMod val="75000"/>
                  </a:schemeClr>
                </a:solidFill>
              </a:rPr>
              <a:t>pdf</a:t>
            </a: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 por mail.</a:t>
            </a:r>
          </a:p>
          <a:p>
            <a:pPr algn="just"/>
            <a:endParaRPr lang="es-AR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Respuestas:</a:t>
            </a:r>
          </a:p>
          <a:p>
            <a:pPr lvl="1"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Por GDE</a:t>
            </a:r>
          </a:p>
          <a:p>
            <a:pPr lvl="1"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Papel por Nota en la Mesa de Entradas de la CGN</a:t>
            </a:r>
          </a:p>
          <a:p>
            <a:pPr algn="just"/>
            <a:endParaRPr lang="es-AR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Reemplazo </a:t>
            </a:r>
            <a:r>
              <a:rPr lang="es-AR" sz="2400" b="1" dirty="0">
                <a:solidFill>
                  <a:schemeClr val="accent1">
                    <a:lumMod val="75000"/>
                  </a:schemeClr>
                </a:solidFill>
              </a:rPr>
              <a:t>de cuadros</a:t>
            </a:r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: se deberá cargar y enviar un nuevo cuadro en el SIFEP </a:t>
            </a:r>
            <a:endParaRPr lang="es-AR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s-AR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s-AR" sz="2400" b="1" dirty="0" smtClean="0">
                <a:solidFill>
                  <a:schemeClr val="accent1">
                    <a:lumMod val="75000"/>
                  </a:schemeClr>
                </a:solidFill>
              </a:rPr>
              <a:t>Los números de notas serán cargados en el SIFEP para seguimiento (visible al OR).</a:t>
            </a:r>
          </a:p>
          <a:p>
            <a:pPr marL="457200" lvl="1" indent="0" algn="just">
              <a:buNone/>
            </a:pPr>
            <a:endParaRPr lang="es-AR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685800" y="1412776"/>
            <a:ext cx="7772400" cy="722511"/>
          </a:xfrm>
          <a:prstGeom prst="rect">
            <a:avLst/>
          </a:prstGeom>
        </p:spPr>
        <p:txBody>
          <a:bodyPr/>
          <a:lstStyle/>
          <a:p>
            <a:r>
              <a:rPr lang="es-AR" sz="4000" b="1" dirty="0" smtClean="0">
                <a:solidFill>
                  <a:srgbClr val="00B050"/>
                </a:solidFill>
              </a:rPr>
              <a:t>Devengado</a:t>
            </a:r>
            <a:br>
              <a:rPr lang="es-AR" sz="4000" b="1" dirty="0" smtClean="0">
                <a:solidFill>
                  <a:srgbClr val="00B050"/>
                </a:solidFill>
              </a:rPr>
            </a:br>
            <a:r>
              <a:rPr lang="es-AR" sz="4000" b="1" dirty="0" smtClean="0">
                <a:solidFill>
                  <a:srgbClr val="00B050"/>
                </a:solidFill>
              </a:rPr>
              <a:t/>
            </a:r>
            <a:br>
              <a:rPr lang="es-AR" sz="4000" b="1" dirty="0" smtClean="0">
                <a:solidFill>
                  <a:srgbClr val="00B050"/>
                </a:solidFill>
              </a:rPr>
            </a:br>
            <a:r>
              <a:rPr lang="es-AR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AR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s-A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79512" y="490662"/>
            <a:ext cx="8784976" cy="63408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3200" b="1" dirty="0" smtClean="0">
                <a:solidFill>
                  <a:srgbClr val="0070C0"/>
                </a:solidFill>
              </a:rPr>
              <a:t>Registro de Transferencias</a:t>
            </a:r>
            <a:endParaRPr lang="es-AR" sz="3200" b="1" dirty="0">
              <a:solidFill>
                <a:srgbClr val="0070C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39552" y="2708920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>La CGN debe consolidar </a:t>
            </a:r>
            <a:r>
              <a:rPr lang="es-AR" sz="2400" b="1" dirty="0">
                <a:solidFill>
                  <a:schemeClr val="tx2">
                    <a:lumMod val="75000"/>
                  </a:schemeClr>
                </a:solidFill>
              </a:rPr>
              <a:t>y calcular el resultado del Sector Público </a:t>
            </a: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>Nacional no Financiero (eliminando operaciones entre las distintas entidades que abultan el resultado del </a:t>
            </a:r>
            <a:r>
              <a:rPr lang="es-AR" sz="2400" b="1" dirty="0" err="1" smtClean="0">
                <a:solidFill>
                  <a:schemeClr val="tx2">
                    <a:lumMod val="75000"/>
                  </a:schemeClr>
                </a:solidFill>
              </a:rPr>
              <a:t>SPNnoF</a:t>
            </a: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>Además debemos resolver </a:t>
            </a:r>
            <a:r>
              <a:rPr lang="es-AR" sz="2400" b="1" dirty="0" smtClean="0">
                <a:solidFill>
                  <a:schemeClr val="tx2">
                    <a:lumMod val="75000"/>
                  </a:schemeClr>
                </a:solidFill>
              </a:rPr>
              <a:t>las sucesivas observaciones de AGN en cada auditoría sobre la Cuenta de Inversión respecto de las operaciones no eliminadas.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128512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3105</TotalTime>
  <Words>780</Words>
  <Application>Microsoft Office PowerPoint</Application>
  <PresentationFormat>Presentación en pantalla (4:3)</PresentationFormat>
  <Paragraphs>97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Jornada sobre el Sistema de Información Financiera para Empresas Públicas, Fondos Fiduciarios y otros Entes excluidos del Presupuesto Nacional (SIFEP)</vt:lpstr>
      <vt:lpstr>Marco Normativo</vt:lpstr>
      <vt:lpstr>Presentación de cuadros de cierre e información complementaria</vt:lpstr>
      <vt:lpstr>Empresas Públicas</vt:lpstr>
      <vt:lpstr>Fondos Fiduciarios</vt:lpstr>
      <vt:lpstr>Entes Públicos</vt:lpstr>
      <vt:lpstr>Presentación de PowerPoint</vt:lpstr>
      <vt:lpstr>Envío de observaciones - Recepción de Respuestas</vt:lpstr>
      <vt:lpstr>Devengado     </vt:lpstr>
      <vt:lpstr> ¡Muchas gracias!  Pueden contactarnos en cierredaif@mecon.gov.ar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III JORNADA DE CONTADURÍAS JURISDICCIONALES</dc:title>
  <dc:creator>Ana Laura Kiezela</dc:creator>
  <cp:lastModifiedBy>Ana Laura Kiezela</cp:lastModifiedBy>
  <cp:revision>171</cp:revision>
  <cp:lastPrinted>2017-12-14T18:50:08Z</cp:lastPrinted>
  <dcterms:created xsi:type="dcterms:W3CDTF">2017-10-18T20:01:29Z</dcterms:created>
  <dcterms:modified xsi:type="dcterms:W3CDTF">2018-02-05T15:29:05Z</dcterms:modified>
</cp:coreProperties>
</file>