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56" r:id="rId2"/>
    <p:sldId id="328" r:id="rId3"/>
    <p:sldId id="312" r:id="rId4"/>
    <p:sldId id="317" r:id="rId5"/>
    <p:sldId id="330" r:id="rId6"/>
    <p:sldId id="318" r:id="rId7"/>
    <p:sldId id="331" r:id="rId8"/>
    <p:sldId id="333" r:id="rId9"/>
    <p:sldId id="332" r:id="rId10"/>
  </p:sldIdLst>
  <p:sldSz cx="9144000" cy="6858000" type="screen4x3"/>
  <p:notesSz cx="7010400" cy="9296400"/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07" autoAdjust="0"/>
    <p:restoredTop sz="91543" autoAdjust="0"/>
  </p:normalViewPr>
  <p:slideViewPr>
    <p:cSldViewPr>
      <p:cViewPr varScale="1">
        <p:scale>
          <a:sx n="107" d="100"/>
          <a:sy n="107" d="100"/>
        </p:scale>
        <p:origin x="-173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2844" y="-90"/>
      </p:cViewPr>
      <p:guideLst>
        <p:guide orient="horz" pos="2928"/>
        <p:guide pos="220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D8D896-244D-4E53-A717-5FC5C2925DD0}" type="datetimeFigureOut">
              <a:rPr lang="es-AR" smtClean="0"/>
              <a:t>14/12/2017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6A881E-EDE0-433B-A9AA-D679E3AE998E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9093105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981036-0073-478A-ABD2-2A5D24A49CD4}" type="datetimeFigureOut">
              <a:rPr lang="es-AR" smtClean="0"/>
              <a:t>14/12/2017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AR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701675" y="4416425"/>
            <a:ext cx="5607050" cy="41830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307EE3-142C-4E9D-8479-9A3C6A4A7D00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6153511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307EE3-142C-4E9D-8479-9A3C6A4A7D00}" type="slidenum">
              <a:rPr lang="es-AR" smtClean="0"/>
              <a:t>1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4093178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307EE3-142C-4E9D-8479-9A3C6A4A7D00}" type="slidenum">
              <a:rPr lang="es-AR" smtClean="0"/>
              <a:t>2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9824736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307EE3-142C-4E9D-8479-9A3C6A4A7D00}" type="slidenum">
              <a:rPr lang="es-AR" smtClean="0"/>
              <a:t>3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217996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307EE3-142C-4E9D-8479-9A3C6A4A7D00}" type="slidenum">
              <a:rPr lang="es-AR" smtClean="0"/>
              <a:t>4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217996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307EE3-142C-4E9D-8479-9A3C6A4A7D00}" type="slidenum">
              <a:rPr lang="es-AR" smtClean="0"/>
              <a:t>5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217996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307EE3-142C-4E9D-8479-9A3C6A4A7D00}" type="slidenum">
              <a:rPr lang="es-AR" smtClean="0"/>
              <a:t>6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3308196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307EE3-142C-4E9D-8479-9A3C6A4A7D00}" type="slidenum">
              <a:rPr lang="es-AR" smtClean="0"/>
              <a:t>7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217996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307EE3-142C-4E9D-8479-9A3C6A4A7D00}" type="slidenum">
              <a:rPr lang="es-AR" smtClean="0"/>
              <a:t>8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3308196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307EE3-142C-4E9D-8479-9A3C6A4A7D00}" type="slidenum">
              <a:rPr lang="es-AR" smtClean="0"/>
              <a:t>9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3308196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616144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156863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940595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/>
          <p:nvPr userDrawn="1"/>
        </p:nvSpPr>
        <p:spPr>
          <a:xfrm>
            <a:off x="35496" y="6597352"/>
            <a:ext cx="490070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1100" b="1" dirty="0" smtClean="0">
                <a:solidFill>
                  <a:schemeClr val="bg1"/>
                </a:solidFill>
              </a:rPr>
              <a:t>Dirección</a:t>
            </a:r>
            <a:r>
              <a:rPr lang="es-AR" sz="1100" b="1" baseline="0" dirty="0" smtClean="0">
                <a:solidFill>
                  <a:schemeClr val="bg1"/>
                </a:solidFill>
              </a:rPr>
              <a:t> de Análisis e Información Financiera – Contaduría General de la Nación</a:t>
            </a:r>
            <a:endParaRPr lang="es-AR" sz="11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6066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 idx="4294967295"/>
          </p:nvPr>
        </p:nvSpPr>
        <p:spPr>
          <a:xfrm>
            <a:off x="251520" y="1196752"/>
            <a:ext cx="6120680" cy="1288765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s-AR" sz="4800" b="1" cap="all" dirty="0" smtClean="0">
                <a:solidFill>
                  <a:srgbClr val="00206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J</a:t>
            </a:r>
            <a:r>
              <a:rPr lang="es-AR" sz="4800" b="1" cap="small" dirty="0" smtClean="0">
                <a:solidFill>
                  <a:srgbClr val="00206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ORNADA DE CIERRE DE EJERCICIO 2017</a:t>
            </a:r>
            <a:endParaRPr lang="es-AR" sz="4800" b="1" cap="small" dirty="0">
              <a:solidFill>
                <a:srgbClr val="002060"/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4294967295"/>
          </p:nvPr>
        </p:nvSpPr>
        <p:spPr>
          <a:xfrm>
            <a:off x="395536" y="3573016"/>
            <a:ext cx="8352928" cy="1728192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AR" sz="4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Empresas Públicas </a:t>
            </a:r>
            <a:br>
              <a:rPr lang="es-AR" sz="4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AR" sz="4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Fondos Fiduciarios</a:t>
            </a:r>
            <a:br>
              <a:rPr lang="es-AR" sz="4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AR" sz="4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Entes Públicos</a:t>
            </a:r>
          </a:p>
          <a:p>
            <a:endParaRPr lang="es-AR" dirty="0"/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1318" y="1199179"/>
            <a:ext cx="1807066" cy="1666089"/>
          </a:xfrm>
          <a:prstGeom prst="rect">
            <a:avLst/>
          </a:prstGeom>
        </p:spPr>
      </p:pic>
      <p:sp>
        <p:nvSpPr>
          <p:cNvPr id="5" name="2 Subtítulo"/>
          <p:cNvSpPr txBox="1">
            <a:spLocks/>
          </p:cNvSpPr>
          <p:nvPr/>
        </p:nvSpPr>
        <p:spPr>
          <a:xfrm>
            <a:off x="2451197" y="5949280"/>
            <a:ext cx="4065019" cy="576064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s-AR" sz="28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15-12-2017</a:t>
            </a:r>
          </a:p>
          <a:p>
            <a:endParaRPr lang="es-AR" sz="2000" dirty="0"/>
          </a:p>
        </p:txBody>
      </p:sp>
    </p:spTree>
    <p:extLst>
      <p:ext uri="{BB962C8B-B14F-4D97-AF65-F5344CB8AC3E}">
        <p14:creationId xmlns:p14="http://schemas.microsoft.com/office/powerpoint/2010/main" val="864946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539552" y="2492896"/>
            <a:ext cx="8229600" cy="922114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r>
              <a:rPr lang="es-AR" b="1" dirty="0" smtClean="0">
                <a:solidFill>
                  <a:schemeClr val="accent1">
                    <a:lumMod val="75000"/>
                  </a:schemeClr>
                </a:solidFill>
              </a:rPr>
              <a:t>Presentación de cuadros de cierre e información complementaria</a:t>
            </a:r>
            <a:endParaRPr lang="es-AR" sz="3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154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457200" y="490662"/>
            <a:ext cx="8229600" cy="70609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s-AR" sz="4000" b="1" dirty="0" smtClean="0">
                <a:solidFill>
                  <a:schemeClr val="accent4">
                    <a:lumMod val="75000"/>
                  </a:schemeClr>
                </a:solidFill>
              </a:rPr>
              <a:t>Empresas Públicas</a:t>
            </a:r>
            <a:endParaRPr lang="es-AR" sz="40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323528" y="1052736"/>
            <a:ext cx="8430426" cy="5040560"/>
          </a:xfrm>
          <a:prstGeom prst="rect">
            <a:avLst/>
          </a:prstGeom>
        </p:spPr>
        <p:txBody>
          <a:bodyPr>
            <a:noAutofit/>
          </a:bodyPr>
          <a:lstStyle/>
          <a:p>
            <a:pPr algn="just"/>
            <a:endParaRPr lang="es-AR" sz="24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endParaRPr lang="es-AR" sz="2400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5" name="4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5624224"/>
              </p:ext>
            </p:extLst>
          </p:nvPr>
        </p:nvGraphicFramePr>
        <p:xfrm>
          <a:off x="395536" y="1268756"/>
          <a:ext cx="8280920" cy="431539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27587"/>
                <a:gridCol w="4453333"/>
              </a:tblGrid>
              <a:tr h="35056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dirty="0" err="1">
                          <a:effectLst/>
                        </a:rPr>
                        <a:t>Doc</a:t>
                      </a:r>
                      <a:r>
                        <a:rPr lang="es-AR" sz="1400" dirty="0">
                          <a:effectLst/>
                        </a:rPr>
                        <a:t> a presentar</a:t>
                      </a:r>
                      <a:endParaRPr lang="es-A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>
                          <a:effectLst/>
                        </a:rPr>
                        <a:t>SIFEP</a:t>
                      </a:r>
                      <a:endParaRPr lang="es-A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885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dirty="0">
                          <a:effectLst/>
                        </a:rPr>
                        <a:t>Datos Generales</a:t>
                      </a:r>
                      <a:endParaRPr lang="es-A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Se cargará en el formulario habilitado a tal fin, de no completarse no se permitirá el envío de los otros formularios.</a:t>
                      </a:r>
                    </a:p>
                  </a:txBody>
                  <a:tcPr marL="68580" marR="68580" marT="0" marB="0" anchor="ctr"/>
                </a:tc>
              </a:tr>
              <a:tr h="3505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>
                          <a:effectLst/>
                        </a:rPr>
                        <a:t>Cuadro 10.2</a:t>
                      </a:r>
                      <a:endParaRPr lang="es-A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rowSpan="4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Se cargará en el Formulario </a:t>
                      </a:r>
                      <a:r>
                        <a:rPr lang="es-AR" sz="14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Cuenta AIF</a:t>
                      </a:r>
                      <a:r>
                        <a:rPr lang="es-AR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, que consta de cuatro solapas y se corresponden con los cuadros 10.2, 10.2.1, 10.2.2 y 10.2.3. El 10.2.1 y el 10.2.2 serán la base de la información resumen que se trasladará al Cuadro 10.2 para los conceptos detallados en dichos cuadros.</a:t>
                      </a:r>
                    </a:p>
                  </a:txBody>
                  <a:tcPr marL="68580" marR="68580" marT="0" marB="0" anchor="ctr"/>
                </a:tc>
              </a:tr>
              <a:tr h="3505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dirty="0">
                          <a:effectLst/>
                        </a:rPr>
                        <a:t>Cuadro 10.2.1</a:t>
                      </a:r>
                      <a:endParaRPr lang="es-A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3505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>
                          <a:effectLst/>
                        </a:rPr>
                        <a:t>Cuadro 10.2.2</a:t>
                      </a:r>
                      <a:endParaRPr lang="es-A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3294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>
                          <a:effectLst/>
                        </a:rPr>
                        <a:t>Cuadro 10.2.3</a:t>
                      </a:r>
                      <a:endParaRPr lang="es-A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3505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>
                          <a:effectLst/>
                        </a:rPr>
                        <a:t>Balance</a:t>
                      </a:r>
                      <a:endParaRPr lang="es-A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rowSpan="5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Se cargará un Estado Patrimonial Básico en el formulario habilitado a ese fin, denominado </a:t>
                      </a:r>
                      <a:r>
                        <a:rPr lang="es-AR" sz="14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Estados Contables y más</a:t>
                      </a:r>
                      <a:r>
                        <a:rPr lang="es-AR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, y se incluirá como archivos adjuntos en PDF los documentos correspondientes a  estados contables de la empresa, notas, memorias como así también el Cuadro 6 y toda información adicional que se requiera.</a:t>
                      </a:r>
                    </a:p>
                  </a:txBody>
                  <a:tcPr marL="68580" marR="68580" marT="0" marB="0" anchor="ctr"/>
                </a:tc>
              </a:tr>
              <a:tr h="3505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>
                          <a:effectLst/>
                        </a:rPr>
                        <a:t>Estado de Resultados</a:t>
                      </a:r>
                      <a:endParaRPr lang="es-A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3833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>
                          <a:effectLst/>
                        </a:rPr>
                        <a:t>Estado de Evolución del Patrimonio Neto (EEPN)</a:t>
                      </a:r>
                      <a:endParaRPr lang="es-A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>
                          <a:effectLst/>
                        </a:rPr>
                        <a:t>Estado de Origen y Aplicación de Fondos (EOAF)</a:t>
                      </a:r>
                      <a:endParaRPr lang="es-A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3505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dirty="0">
                          <a:effectLst/>
                        </a:rPr>
                        <a:t>Cuadro 6</a:t>
                      </a:r>
                      <a:endParaRPr lang="es-A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1804988" y="3645024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AR" altLang="es-A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9108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457200" y="490662"/>
            <a:ext cx="8229600" cy="70609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s-AR" sz="4000" b="1" dirty="0" smtClean="0">
                <a:solidFill>
                  <a:schemeClr val="accent6">
                    <a:lumMod val="75000"/>
                  </a:schemeClr>
                </a:solidFill>
              </a:rPr>
              <a:t>Fondos Fiduciarios</a:t>
            </a:r>
            <a:endParaRPr lang="es-AR" sz="4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323528" y="1268760"/>
            <a:ext cx="8430426" cy="4781128"/>
          </a:xfrm>
          <a:prstGeom prst="rect">
            <a:avLst/>
          </a:prstGeom>
        </p:spPr>
        <p:txBody>
          <a:bodyPr>
            <a:noAutofit/>
          </a:bodyPr>
          <a:lstStyle/>
          <a:p>
            <a:pPr algn="just"/>
            <a:endParaRPr lang="es-AR" sz="20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endParaRPr lang="es-AR" sz="24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endParaRPr lang="es-AR" sz="24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endParaRPr lang="es-AR" sz="2000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4" name="3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4283400"/>
              </p:ext>
            </p:extLst>
          </p:nvPr>
        </p:nvGraphicFramePr>
        <p:xfrm>
          <a:off x="395536" y="1315137"/>
          <a:ext cx="8352928" cy="514965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057136"/>
                <a:gridCol w="4295792"/>
              </a:tblGrid>
              <a:tr h="2744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200" dirty="0" err="1">
                          <a:effectLst/>
                        </a:rPr>
                        <a:t>Doc</a:t>
                      </a:r>
                      <a:r>
                        <a:rPr lang="es-AR" sz="1200" dirty="0">
                          <a:effectLst/>
                        </a:rPr>
                        <a:t> a presentar</a:t>
                      </a:r>
                      <a:endParaRPr lang="es-A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35" marR="632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200" dirty="0">
                          <a:effectLst/>
                        </a:rPr>
                        <a:t>SIFEP</a:t>
                      </a:r>
                      <a:endParaRPr lang="es-A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35" marR="63235" marT="0" marB="0"/>
                </a:tc>
              </a:tr>
              <a:tr h="4029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dirty="0">
                          <a:effectLst/>
                        </a:rPr>
                        <a:t>Datos Generales</a:t>
                      </a:r>
                      <a:endParaRPr lang="es-A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35" marR="632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Se cargará en el formulario habilitado a tal fin, de no completarse no se permitirá el envío de los otros formularios.</a:t>
                      </a:r>
                    </a:p>
                  </a:txBody>
                  <a:tcPr marL="68580" marR="68580" marT="0" marB="0"/>
                </a:tc>
              </a:tr>
              <a:tr h="2744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dirty="0">
                          <a:effectLst/>
                        </a:rPr>
                        <a:t>Cuadro 10.3</a:t>
                      </a:r>
                      <a:endParaRPr lang="es-A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35" marR="63235" marT="0" marB="0"/>
                </a:tc>
                <a:tc rowSpan="4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Se cargará en el </a:t>
                      </a:r>
                      <a:r>
                        <a:rPr lang="es-AR" sz="14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Formulario Cuenta AIF</a:t>
                      </a:r>
                      <a:r>
                        <a:rPr lang="es-AR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, que consta de cuatro solapas y se corresponden con los cuadros 10.3, 10.3.1, 10.3.2 y 10.3.3. El 10.3.1 y el 10.3.2 serán la base de la información resumen que se trasladará al Cuadro 10.3 para los conceptos detallados en dichos cuadros.</a:t>
                      </a:r>
                    </a:p>
                  </a:txBody>
                  <a:tcPr marL="68580" marR="68580" marT="0" marB="0" anchor="ctr"/>
                </a:tc>
              </a:tr>
              <a:tr h="2744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dirty="0">
                          <a:effectLst/>
                        </a:rPr>
                        <a:t>Cuadro 10.3.1</a:t>
                      </a:r>
                      <a:endParaRPr lang="es-A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35" marR="63235" marT="0" marB="0"/>
                </a:tc>
                <a:tc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2744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dirty="0">
                          <a:effectLst/>
                        </a:rPr>
                        <a:t>Cuadro 10.3.2</a:t>
                      </a:r>
                      <a:endParaRPr lang="es-A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35" marR="63235" marT="0" marB="0"/>
                </a:tc>
                <a:tc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2294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dirty="0">
                          <a:effectLst/>
                        </a:rPr>
                        <a:t>Cuadro 10.3.3</a:t>
                      </a:r>
                      <a:endParaRPr lang="es-A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35" marR="63235" marT="0" marB="0"/>
                </a:tc>
                <a:tc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2744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dirty="0">
                          <a:effectLst/>
                        </a:rPr>
                        <a:t>Balance</a:t>
                      </a:r>
                      <a:endParaRPr lang="es-A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35" marR="63235" marT="0" marB="0"/>
                </a:tc>
                <a:tc rowSpan="10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Se cargará un Estado Patrimonial Básico en el formulario habilitado a ese fin, denominado </a:t>
                      </a:r>
                      <a:r>
                        <a:rPr lang="es-AR" sz="14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Estados Contables y más</a:t>
                      </a:r>
                      <a:r>
                        <a:rPr lang="es-AR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, y se incluirán como archivos adjuntos en PDF los documentos correspondientes a  estados contables de la empresa, notas, memorias como así también toda información adicional que se requiera.</a:t>
                      </a:r>
                    </a:p>
                  </a:txBody>
                  <a:tcPr marL="68580" marR="68580" marT="0" marB="0" anchor="ctr"/>
                </a:tc>
              </a:tr>
              <a:tr h="2744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dirty="0">
                          <a:effectLst/>
                        </a:rPr>
                        <a:t>Estado de Resultados</a:t>
                      </a:r>
                      <a:endParaRPr lang="es-A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35" marR="63235" marT="0" marB="0"/>
                </a:tc>
                <a:tc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2230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dirty="0">
                          <a:effectLst/>
                        </a:rPr>
                        <a:t>Estado de Evolución del Patrimonio Neto (EEPN)</a:t>
                      </a:r>
                      <a:endParaRPr lang="es-A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35" marR="63235" marT="0" marB="0"/>
                </a:tc>
                <a:tc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25490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dirty="0">
                          <a:effectLst/>
                        </a:rPr>
                        <a:t>Estado de Origen y Aplicación de Fondos (EOAF)</a:t>
                      </a:r>
                      <a:endParaRPr lang="es-A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35" marR="63235" marT="0" marB="0"/>
                </a:tc>
                <a:tc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2744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dirty="0">
                          <a:effectLst/>
                        </a:rPr>
                        <a:t>Cuadro 10.3.4</a:t>
                      </a:r>
                      <a:endParaRPr lang="es-A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35" marR="63235" marT="0" marB="0"/>
                </a:tc>
                <a:tc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2744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dirty="0">
                          <a:effectLst/>
                        </a:rPr>
                        <a:t>Denominación y Saldo de los fondos</a:t>
                      </a:r>
                      <a:endParaRPr lang="es-A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35" marR="63235" marT="0" marB="0"/>
                </a:tc>
                <a:tc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2744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dirty="0">
                          <a:effectLst/>
                        </a:rPr>
                        <a:t>Fecha y Norma legal de constitución</a:t>
                      </a:r>
                      <a:endParaRPr lang="es-A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35" marR="63235" marT="0" marB="0"/>
                </a:tc>
                <a:tc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2744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dirty="0" err="1">
                          <a:effectLst/>
                        </a:rPr>
                        <a:t>Mov</a:t>
                      </a:r>
                      <a:r>
                        <a:rPr lang="es-AR" sz="1400" dirty="0">
                          <a:effectLst/>
                        </a:rPr>
                        <a:t>. del Ejercicio que se cierra</a:t>
                      </a:r>
                      <a:endParaRPr lang="es-A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35" marR="63235" marT="0" marB="0"/>
                </a:tc>
                <a:tc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2744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dirty="0">
                          <a:effectLst/>
                        </a:rPr>
                        <a:t>Identificación de los fideicomisarios</a:t>
                      </a:r>
                      <a:endParaRPr lang="es-A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35" marR="63235" marT="0" marB="0"/>
                </a:tc>
                <a:tc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2629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dirty="0">
                          <a:effectLst/>
                        </a:rPr>
                        <a:t>Copia certificada del contrato de fideicomiso y doc. complementarios</a:t>
                      </a:r>
                      <a:endParaRPr lang="es-A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35" marR="63235" marT="0" marB="0"/>
                </a:tc>
                <a:tc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40636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457200" y="490662"/>
            <a:ext cx="8229600" cy="70609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s-AR" sz="4000" b="1" dirty="0" smtClean="0">
                <a:solidFill>
                  <a:srgbClr val="00B050"/>
                </a:solidFill>
              </a:rPr>
              <a:t>Entes Públicos</a:t>
            </a:r>
            <a:endParaRPr lang="es-AR" sz="4000" b="1" dirty="0">
              <a:solidFill>
                <a:srgbClr val="00B050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323528" y="1268760"/>
            <a:ext cx="8430426" cy="4781128"/>
          </a:xfrm>
          <a:prstGeom prst="rect">
            <a:avLst/>
          </a:prstGeom>
        </p:spPr>
        <p:txBody>
          <a:bodyPr>
            <a:noAutofit/>
          </a:bodyPr>
          <a:lstStyle/>
          <a:p>
            <a:pPr algn="just"/>
            <a:endParaRPr lang="es-AR" sz="24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endParaRPr lang="es-AR" sz="2400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4" name="3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0972869"/>
              </p:ext>
            </p:extLst>
          </p:nvPr>
        </p:nvGraphicFramePr>
        <p:xfrm>
          <a:off x="395536" y="1556794"/>
          <a:ext cx="8424936" cy="400417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94154"/>
                <a:gridCol w="4530782"/>
              </a:tblGrid>
              <a:tr h="3296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dirty="0" err="1">
                          <a:effectLst/>
                        </a:rPr>
                        <a:t>Doc</a:t>
                      </a:r>
                      <a:r>
                        <a:rPr lang="es-AR" sz="1400" dirty="0">
                          <a:effectLst/>
                        </a:rPr>
                        <a:t> a presentar</a:t>
                      </a:r>
                      <a:endParaRPr lang="es-A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>
                          <a:effectLst/>
                        </a:rPr>
                        <a:t>SIFEP</a:t>
                      </a:r>
                      <a:endParaRPr lang="es-A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414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>
                          <a:effectLst/>
                        </a:rPr>
                        <a:t>Datos Generales</a:t>
                      </a:r>
                      <a:endParaRPr lang="es-A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>
                          <a:effectLst/>
                          <a:latin typeface="+mn-lt"/>
                          <a:ea typeface="Calibri"/>
                          <a:cs typeface="Times New Roman"/>
                        </a:rPr>
                        <a:t>Se cargará en el formulario habilitado a tal fin, de no completarse no se permitirá el envío de los otros formularios.</a:t>
                      </a:r>
                    </a:p>
                  </a:txBody>
                  <a:tcPr marL="68580" marR="68580" marT="0" marB="0" anchor="ctr"/>
                </a:tc>
              </a:tr>
              <a:tr h="3296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>
                          <a:effectLst/>
                        </a:rPr>
                        <a:t>Cuadro 10.4</a:t>
                      </a:r>
                      <a:endParaRPr lang="es-A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rowSpan="4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Se cargará en el Formulario </a:t>
                      </a:r>
                      <a:r>
                        <a:rPr lang="es-AR" sz="14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Cuenta AIF</a:t>
                      </a:r>
                      <a:r>
                        <a:rPr lang="es-AR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, que consta de cuatro solapas y se corresponden con los cuadros 10.4, 10.4.1, 10.4.2 y 10.4.3. El 10.4.1 y el 10.4.2 serán la base de la información resumen que se trasladará al Cuadro 10.4 para los conceptos detallados en dichos cuadros.</a:t>
                      </a:r>
                    </a:p>
                  </a:txBody>
                  <a:tcPr marL="68580" marR="68580" marT="0" marB="0" anchor="ctr"/>
                </a:tc>
              </a:tr>
              <a:tr h="3296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>
                          <a:effectLst/>
                        </a:rPr>
                        <a:t>Cuadro 10.4.1</a:t>
                      </a:r>
                      <a:endParaRPr lang="es-A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3296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dirty="0">
                          <a:effectLst/>
                        </a:rPr>
                        <a:t>Cuadro 10.4.2</a:t>
                      </a:r>
                      <a:endParaRPr lang="es-A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3162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>
                          <a:effectLst/>
                        </a:rPr>
                        <a:t>Cuadro 10.4.3</a:t>
                      </a:r>
                      <a:endParaRPr lang="es-A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3296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>
                          <a:effectLst/>
                        </a:rPr>
                        <a:t>Balance</a:t>
                      </a:r>
                      <a:endParaRPr lang="es-A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rowSpan="5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Se cargará un Estado Patrimonial Básico en el formulario habilitado a ese fin, denominado </a:t>
                      </a:r>
                      <a:r>
                        <a:rPr lang="es-AR" sz="14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Estados Contables y más</a:t>
                      </a:r>
                      <a:r>
                        <a:rPr lang="es-AR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, y se incluirá como archivos adjuntos en PDF los documentos correspondientes a estados contables de la empresa, las notas, memoria como así también el Cuadro 6 y toda información adicional que se requiera.</a:t>
                      </a:r>
                    </a:p>
                  </a:txBody>
                  <a:tcPr marL="68580" marR="68580" marT="0" marB="0" anchor="ctr"/>
                </a:tc>
              </a:tr>
              <a:tr h="3296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>
                          <a:effectLst/>
                        </a:rPr>
                        <a:t>Estado de Resultados</a:t>
                      </a:r>
                      <a:endParaRPr lang="es-A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3488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>
                          <a:effectLst/>
                        </a:rPr>
                        <a:t>Estado de Evolución del Patrimonio Neto (EEPN)</a:t>
                      </a:r>
                      <a:endParaRPr lang="es-A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2901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>
                          <a:effectLst/>
                        </a:rPr>
                        <a:t>Estado de Origen y Aplicación de Fondos (EOAF)</a:t>
                      </a:r>
                      <a:endParaRPr lang="es-A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3296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dirty="0">
                          <a:effectLst/>
                        </a:rPr>
                        <a:t>Cuadro 6</a:t>
                      </a:r>
                      <a:endParaRPr lang="es-A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24663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Título"/>
          <p:cNvSpPr txBox="1">
            <a:spLocks/>
          </p:cNvSpPr>
          <p:nvPr/>
        </p:nvSpPr>
        <p:spPr>
          <a:xfrm>
            <a:off x="179512" y="1052736"/>
            <a:ext cx="8784976" cy="634082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AR" sz="3200" b="1" dirty="0" smtClean="0">
                <a:solidFill>
                  <a:schemeClr val="accent1">
                    <a:lumMod val="75000"/>
                  </a:schemeClr>
                </a:solidFill>
              </a:rPr>
              <a:t>Importante</a:t>
            </a:r>
            <a:endParaRPr lang="es-AR" sz="3200" b="1" dirty="0">
              <a:solidFill>
                <a:srgbClr val="0070C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539552" y="2047488"/>
            <a:ext cx="806489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AR" sz="2400" b="1" dirty="0">
                <a:solidFill>
                  <a:schemeClr val="accent1">
                    <a:lumMod val="75000"/>
                  </a:schemeClr>
                </a:solidFill>
              </a:rPr>
              <a:t>Recordar presentar entre la documentación/información adjunta a los estados contables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s-AR" sz="24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742950" lvl="2" indent="-285750">
              <a:buFont typeface="Arial" panose="020B0604020202020204" pitchFamily="34" charset="0"/>
              <a:buChar char="•"/>
            </a:pPr>
            <a:r>
              <a:rPr lang="es-AR" sz="2400" b="1" dirty="0" smtClean="0">
                <a:solidFill>
                  <a:schemeClr val="accent1">
                    <a:lumMod val="75000"/>
                  </a:schemeClr>
                </a:solidFill>
              </a:rPr>
              <a:t>Participación porcentual y en pesos del </a:t>
            </a:r>
            <a:r>
              <a:rPr lang="es-AR" sz="2400" b="1" dirty="0">
                <a:solidFill>
                  <a:schemeClr val="accent1">
                    <a:lumMod val="75000"/>
                  </a:schemeClr>
                </a:solidFill>
              </a:rPr>
              <a:t>Estado Nacional en </a:t>
            </a:r>
            <a:r>
              <a:rPr lang="es-AR" sz="2400" b="1" dirty="0" smtClean="0">
                <a:solidFill>
                  <a:schemeClr val="accent1">
                    <a:lumMod val="75000"/>
                  </a:schemeClr>
                </a:solidFill>
              </a:rPr>
              <a:t>su Patrimonio Neto</a:t>
            </a:r>
            <a:endParaRPr lang="es-AR" sz="24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1200150" lvl="2" indent="-285750">
              <a:buFont typeface="Arial" panose="020B0604020202020204" pitchFamily="34" charset="0"/>
              <a:buChar char="•"/>
            </a:pPr>
            <a:endParaRPr lang="es-AR" sz="24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742950" lvl="2" indent="-285750">
              <a:buFont typeface="Arial" panose="020B0604020202020204" pitchFamily="34" charset="0"/>
              <a:buChar char="•"/>
            </a:pPr>
            <a:r>
              <a:rPr lang="es-AR" sz="2400" b="1" dirty="0">
                <a:solidFill>
                  <a:schemeClr val="accent1">
                    <a:lumMod val="75000"/>
                  </a:schemeClr>
                </a:solidFill>
              </a:rPr>
              <a:t>Ultimo estado contable auditado</a:t>
            </a:r>
          </a:p>
        </p:txBody>
      </p:sp>
    </p:spTree>
    <p:extLst>
      <p:ext uri="{BB962C8B-B14F-4D97-AF65-F5344CB8AC3E}">
        <p14:creationId xmlns:p14="http://schemas.microsoft.com/office/powerpoint/2010/main" val="3382813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179512" y="490662"/>
            <a:ext cx="8784976" cy="634082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s-AR" sz="3200" b="1" dirty="0" smtClean="0">
                <a:solidFill>
                  <a:srgbClr val="0070C0"/>
                </a:solidFill>
              </a:rPr>
              <a:t>Envío de observaciones - Recepción de Respuestas</a:t>
            </a:r>
            <a:endParaRPr lang="es-AR" sz="3200" b="1" dirty="0">
              <a:solidFill>
                <a:srgbClr val="0070C0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323528" y="1268760"/>
            <a:ext cx="8430426" cy="4781128"/>
          </a:xfrm>
          <a:prstGeom prst="rect">
            <a:avLst/>
          </a:prstGeom>
        </p:spPr>
        <p:txBody>
          <a:bodyPr>
            <a:noAutofit/>
          </a:bodyPr>
          <a:lstStyle/>
          <a:p>
            <a:pPr algn="just"/>
            <a:r>
              <a:rPr lang="es-AR" sz="2400" b="1" dirty="0" smtClean="0">
                <a:solidFill>
                  <a:schemeClr val="accent1">
                    <a:lumMod val="75000"/>
                  </a:schemeClr>
                </a:solidFill>
              </a:rPr>
              <a:t>Observaciones: Se enviarán por GDE si tienen GDE o el </a:t>
            </a:r>
            <a:r>
              <a:rPr lang="es-AR" sz="2400" b="1" dirty="0" err="1" smtClean="0">
                <a:solidFill>
                  <a:schemeClr val="accent1">
                    <a:lumMod val="75000"/>
                  </a:schemeClr>
                </a:solidFill>
              </a:rPr>
              <a:t>pdf</a:t>
            </a:r>
            <a:r>
              <a:rPr lang="es-AR" sz="2400" b="1" dirty="0" smtClean="0">
                <a:solidFill>
                  <a:schemeClr val="accent1">
                    <a:lumMod val="75000"/>
                  </a:schemeClr>
                </a:solidFill>
              </a:rPr>
              <a:t> por mail.</a:t>
            </a:r>
          </a:p>
          <a:p>
            <a:pPr algn="just"/>
            <a:endParaRPr lang="es-AR" sz="24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r>
              <a:rPr lang="es-AR" sz="2400" b="1" dirty="0" smtClean="0">
                <a:solidFill>
                  <a:schemeClr val="accent1">
                    <a:lumMod val="75000"/>
                  </a:schemeClr>
                </a:solidFill>
              </a:rPr>
              <a:t>Respuestas:</a:t>
            </a:r>
          </a:p>
          <a:p>
            <a:pPr lvl="1" algn="just"/>
            <a:r>
              <a:rPr lang="es-AR" sz="2400" b="1" dirty="0" smtClean="0">
                <a:solidFill>
                  <a:schemeClr val="accent1">
                    <a:lumMod val="75000"/>
                  </a:schemeClr>
                </a:solidFill>
              </a:rPr>
              <a:t>Por GDE</a:t>
            </a:r>
          </a:p>
          <a:p>
            <a:pPr lvl="1" algn="just"/>
            <a:r>
              <a:rPr lang="es-AR" sz="2400" b="1" dirty="0" smtClean="0">
                <a:solidFill>
                  <a:schemeClr val="accent1">
                    <a:lumMod val="75000"/>
                  </a:schemeClr>
                </a:solidFill>
              </a:rPr>
              <a:t>Papel por Nota en la Mesa de Entradas de la CGN</a:t>
            </a:r>
          </a:p>
          <a:p>
            <a:pPr algn="just"/>
            <a:endParaRPr lang="es-AR" sz="24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r>
              <a:rPr lang="es-AR" sz="2400" b="1" dirty="0" smtClean="0">
                <a:solidFill>
                  <a:schemeClr val="accent1">
                    <a:lumMod val="75000"/>
                  </a:schemeClr>
                </a:solidFill>
              </a:rPr>
              <a:t>Reemplazo </a:t>
            </a:r>
            <a:r>
              <a:rPr lang="es-AR" sz="2400" b="1" dirty="0">
                <a:solidFill>
                  <a:schemeClr val="accent1">
                    <a:lumMod val="75000"/>
                  </a:schemeClr>
                </a:solidFill>
              </a:rPr>
              <a:t>de cuadros</a:t>
            </a:r>
            <a:r>
              <a:rPr lang="es-AR" sz="2400" b="1" dirty="0" smtClean="0">
                <a:solidFill>
                  <a:schemeClr val="accent1">
                    <a:lumMod val="75000"/>
                  </a:schemeClr>
                </a:solidFill>
              </a:rPr>
              <a:t>: se deberá cargar y enviar un nuevo cuadro en el SIFEP </a:t>
            </a:r>
            <a:endParaRPr lang="es-AR" sz="2400" b="1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endParaRPr lang="es-AR" sz="2400" b="1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r>
              <a:rPr lang="es-AR" sz="2400" b="1" dirty="0" smtClean="0">
                <a:solidFill>
                  <a:schemeClr val="accent1">
                    <a:lumMod val="75000"/>
                  </a:schemeClr>
                </a:solidFill>
              </a:rPr>
              <a:t>Los números de notas serán cargados en el SIFEP para seguimiento (visible al OR).</a:t>
            </a:r>
          </a:p>
          <a:p>
            <a:pPr marL="457200" lvl="1" indent="0" algn="just">
              <a:buNone/>
            </a:pPr>
            <a:endParaRPr lang="es-AR" sz="2000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7647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 idx="4294967295"/>
          </p:nvPr>
        </p:nvSpPr>
        <p:spPr>
          <a:xfrm>
            <a:off x="685800" y="1412776"/>
            <a:ext cx="7772400" cy="722511"/>
          </a:xfrm>
          <a:prstGeom prst="rect">
            <a:avLst/>
          </a:prstGeom>
        </p:spPr>
        <p:txBody>
          <a:bodyPr/>
          <a:lstStyle/>
          <a:p>
            <a:r>
              <a:rPr lang="es-AR" sz="4000" b="1" dirty="0" smtClean="0">
                <a:solidFill>
                  <a:srgbClr val="00B050"/>
                </a:solidFill>
              </a:rPr>
              <a:t>Devengado</a:t>
            </a:r>
            <a:br>
              <a:rPr lang="es-AR" sz="4000" b="1" dirty="0" smtClean="0">
                <a:solidFill>
                  <a:srgbClr val="00B050"/>
                </a:solidFill>
              </a:rPr>
            </a:br>
            <a:r>
              <a:rPr lang="es-AR" sz="4000" b="1" dirty="0" smtClean="0">
                <a:solidFill>
                  <a:srgbClr val="00B050"/>
                </a:solidFill>
              </a:rPr>
              <a:t/>
            </a:r>
            <a:br>
              <a:rPr lang="es-AR" sz="4000" b="1" dirty="0" smtClean="0">
                <a:solidFill>
                  <a:srgbClr val="00B050"/>
                </a:solidFill>
              </a:rPr>
            </a:br>
            <a:r>
              <a:rPr lang="es-AR" sz="3200" b="1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es-AR" sz="32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es-AR" sz="2400" b="1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es-AR" sz="24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es-AR" sz="2400" b="1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es-AR" sz="2400" b="1" dirty="0" smtClean="0">
                <a:solidFill>
                  <a:schemeClr val="tx2">
                    <a:lumMod val="75000"/>
                  </a:schemeClr>
                </a:solidFill>
              </a:rPr>
            </a:br>
            <a:endParaRPr lang="es-AR" sz="2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1 Título"/>
          <p:cNvSpPr txBox="1">
            <a:spLocks/>
          </p:cNvSpPr>
          <p:nvPr/>
        </p:nvSpPr>
        <p:spPr>
          <a:xfrm>
            <a:off x="179512" y="490662"/>
            <a:ext cx="8784976" cy="634082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AR" sz="3200" b="1" dirty="0" smtClean="0">
                <a:solidFill>
                  <a:srgbClr val="0070C0"/>
                </a:solidFill>
              </a:rPr>
              <a:t>Registro de Transferencias</a:t>
            </a:r>
            <a:endParaRPr lang="es-AR" sz="3200" b="1" dirty="0">
              <a:solidFill>
                <a:srgbClr val="0070C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539552" y="2708920"/>
            <a:ext cx="806489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AR" sz="2400" b="1" dirty="0" smtClean="0">
                <a:solidFill>
                  <a:schemeClr val="tx2">
                    <a:lumMod val="75000"/>
                  </a:schemeClr>
                </a:solidFill>
              </a:rPr>
              <a:t>La CGN debe consolidar </a:t>
            </a:r>
            <a:r>
              <a:rPr lang="es-AR" sz="2400" b="1" dirty="0">
                <a:solidFill>
                  <a:schemeClr val="tx2">
                    <a:lumMod val="75000"/>
                  </a:schemeClr>
                </a:solidFill>
              </a:rPr>
              <a:t>y calcular el resultado del Sector Público </a:t>
            </a:r>
            <a:r>
              <a:rPr lang="es-AR" sz="2400" b="1" dirty="0" smtClean="0">
                <a:solidFill>
                  <a:schemeClr val="tx2">
                    <a:lumMod val="75000"/>
                  </a:schemeClr>
                </a:solidFill>
              </a:rPr>
              <a:t>Nacional no Financiero (eliminando operaciones entre las distintas entidades que abultan el resultado del </a:t>
            </a:r>
            <a:r>
              <a:rPr lang="es-AR" sz="2400" b="1" dirty="0" err="1" smtClean="0">
                <a:solidFill>
                  <a:schemeClr val="tx2">
                    <a:lumMod val="75000"/>
                  </a:schemeClr>
                </a:solidFill>
              </a:rPr>
              <a:t>SPNnoF</a:t>
            </a:r>
            <a:r>
              <a:rPr lang="es-AR" sz="2400" b="1" dirty="0" smtClean="0">
                <a:solidFill>
                  <a:schemeClr val="tx2">
                    <a:lumMod val="75000"/>
                  </a:schemeClr>
                </a:solidFill>
              </a:rPr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AR" sz="24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AR" sz="2400" b="1" dirty="0" smtClean="0">
                <a:solidFill>
                  <a:schemeClr val="tx2">
                    <a:lumMod val="75000"/>
                  </a:schemeClr>
                </a:solidFill>
              </a:rPr>
              <a:t>Resolver las sucesivas observaciones de AGN en cada </a:t>
            </a:r>
            <a:r>
              <a:rPr lang="es-AR" sz="2400" b="1" dirty="0" smtClean="0">
                <a:solidFill>
                  <a:schemeClr val="tx2">
                    <a:lumMod val="75000"/>
                  </a:schemeClr>
                </a:solidFill>
              </a:rPr>
              <a:t>auditoría </a:t>
            </a:r>
            <a:r>
              <a:rPr lang="es-AR" sz="2400" b="1" dirty="0" smtClean="0">
                <a:solidFill>
                  <a:schemeClr val="tx2">
                    <a:lumMod val="75000"/>
                  </a:schemeClr>
                </a:solidFill>
              </a:rPr>
              <a:t>sobre la Cuenta de Inversión respecto de las operaciones no eliminadas.</a:t>
            </a:r>
            <a:endParaRPr lang="es-AR" sz="2400" dirty="0"/>
          </a:p>
        </p:txBody>
      </p:sp>
    </p:spTree>
    <p:extLst>
      <p:ext uri="{BB962C8B-B14F-4D97-AF65-F5344CB8AC3E}">
        <p14:creationId xmlns:p14="http://schemas.microsoft.com/office/powerpoint/2010/main" val="1285121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 idx="4294967295"/>
          </p:nvPr>
        </p:nvSpPr>
        <p:spPr>
          <a:xfrm>
            <a:off x="683568" y="1268760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AR" b="1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es-AR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es-AR" b="1" dirty="0" smtClean="0">
                <a:solidFill>
                  <a:schemeClr val="tx2">
                    <a:lumMod val="75000"/>
                  </a:schemeClr>
                </a:solidFill>
              </a:rPr>
              <a:t>¡Muchas gracias!</a:t>
            </a:r>
            <a:br>
              <a:rPr lang="es-AR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es-AR" b="1" dirty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es-AR" b="1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es-AR" sz="3600" b="1" dirty="0" smtClean="0">
                <a:solidFill>
                  <a:schemeClr val="tx2">
                    <a:lumMod val="75000"/>
                  </a:schemeClr>
                </a:solidFill>
              </a:rPr>
              <a:t>Pueden contactarnos en </a:t>
            </a:r>
            <a:r>
              <a:rPr lang="es-AR" sz="3200" b="1" dirty="0" smtClean="0">
                <a:solidFill>
                  <a:schemeClr val="tx2">
                    <a:lumMod val="75000"/>
                  </a:schemeClr>
                </a:solidFill>
              </a:rPr>
              <a:t>cierredaif@mecon.gov.ar</a:t>
            </a:r>
            <a:endParaRPr lang="es-AR" sz="32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641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3091</TotalTime>
  <Words>720</Words>
  <Application>Microsoft Office PowerPoint</Application>
  <PresentationFormat>Presentación en pantalla (4:3)</PresentationFormat>
  <Paragraphs>90</Paragraphs>
  <Slides>9</Slides>
  <Notes>9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0" baseType="lpstr">
      <vt:lpstr>Tema de Office</vt:lpstr>
      <vt:lpstr>JORNADA DE CIERRE DE EJERCICIO 2017</vt:lpstr>
      <vt:lpstr>Presentación de cuadros de cierre e información complementaria</vt:lpstr>
      <vt:lpstr>Empresas Públicas</vt:lpstr>
      <vt:lpstr>Fondos Fiduciarios</vt:lpstr>
      <vt:lpstr>Entes Públicos</vt:lpstr>
      <vt:lpstr>Presentación de PowerPoint</vt:lpstr>
      <vt:lpstr>Envío de observaciones - Recepción de Respuestas</vt:lpstr>
      <vt:lpstr>Devengado     </vt:lpstr>
      <vt:lpstr> ¡Muchas gracias!  Pueden contactarnos en cierredaif@mecon.gov.ar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III JORNADA DE CONTADURÍAS JURISDICCIONALES</dc:title>
  <cp:lastModifiedBy>Ana Laura Kiezela</cp:lastModifiedBy>
  <cp:revision>167</cp:revision>
  <cp:lastPrinted>2017-12-14T18:50:08Z</cp:lastPrinted>
  <dcterms:created xsi:type="dcterms:W3CDTF">2017-10-18T20:01:29Z</dcterms:created>
  <dcterms:modified xsi:type="dcterms:W3CDTF">2017-12-14T19:47:40Z</dcterms:modified>
</cp:coreProperties>
</file>